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2E5A"/>
    <a:srgbClr val="328195"/>
    <a:srgbClr val="8BA840"/>
    <a:srgbClr val="B19434"/>
    <a:srgbClr val="A45128"/>
    <a:srgbClr val="9A1B37"/>
    <a:srgbClr val="0547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03FD46F-83A0-4FFE-8C84-ED653E72D25A}"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3830C-D984-4EC9-A0C5-6667C12CFFC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3FD46F-83A0-4FFE-8C84-ED653E72D25A}"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3830C-D984-4EC9-A0C5-6667C12CFF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3FD46F-83A0-4FFE-8C84-ED653E72D25A}"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3830C-D984-4EC9-A0C5-6667C12CFFC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3FD46F-83A0-4FFE-8C84-ED653E72D25A}"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3830C-D984-4EC9-A0C5-6667C12CFF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428595" y="357172"/>
            <a:ext cx="4151355" cy="2714644"/>
          </a:xfrm>
          <a:prstGeom prst="rect">
            <a:avLst/>
          </a:prstGeom>
          <a:solidFill>
            <a:srgbClr val="054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      </a:t>
            </a:r>
            <a:endParaRPr lang="en-US" dirty="0"/>
          </a:p>
        </p:txBody>
      </p:sp>
      <p:sp>
        <p:nvSpPr>
          <p:cNvPr id="2" name="Title 1"/>
          <p:cNvSpPr>
            <a:spLocks noGrp="1"/>
          </p:cNvSpPr>
          <p:nvPr>
            <p:ph type="title"/>
          </p:nvPr>
        </p:nvSpPr>
        <p:spPr>
          <a:xfrm>
            <a:off x="642910" y="714362"/>
            <a:ext cx="3714776" cy="642941"/>
          </a:xfrm>
        </p:spPr>
        <p:txBody>
          <a:bodyPr>
            <a:normAutofit/>
          </a:bodyPr>
          <a:lstStyle>
            <a:lvl1pPr algn="l">
              <a:defRPr sz="3000" b="1">
                <a:solidFill>
                  <a:schemeClr val="bg1"/>
                </a:solidFill>
                <a:latin typeface="Arial" pitchFamily="34" charset="0"/>
                <a:cs typeface="Arial" pitchFamily="34" charset="0"/>
              </a:defRPr>
            </a:lvl1pPr>
          </a:lstStyle>
          <a:p>
            <a:endParaRPr lang="en-US" dirty="0"/>
          </a:p>
        </p:txBody>
      </p:sp>
      <p:sp>
        <p:nvSpPr>
          <p:cNvPr id="3" name="Content Placeholder 2"/>
          <p:cNvSpPr>
            <a:spLocks noGrp="1"/>
          </p:cNvSpPr>
          <p:nvPr>
            <p:ph idx="1"/>
          </p:nvPr>
        </p:nvSpPr>
        <p:spPr>
          <a:xfrm>
            <a:off x="642910" y="1500180"/>
            <a:ext cx="3643338" cy="1500198"/>
          </a:xfrm>
        </p:spPr>
        <p:txBody>
          <a:bodyPr>
            <a:normAutofit/>
          </a:bodyPr>
          <a:lstStyle>
            <a:lvl1pPr marL="0" indent="0">
              <a:buNone/>
              <a:defRPr sz="1300">
                <a:solidFill>
                  <a:schemeClr val="bg1"/>
                </a:solidFill>
                <a:latin typeface="Arial" pitchFamily="34" charset="0"/>
                <a:cs typeface="Arial" pitchFamily="34" charset="0"/>
              </a:defRPr>
            </a:lvl1pPr>
          </a:lstStyle>
          <a:p>
            <a:pPr lvl="0"/>
            <a:endParaRPr lang="en-US" dirty="0"/>
          </a:p>
        </p:txBody>
      </p:sp>
      <p:pic>
        <p:nvPicPr>
          <p:cNvPr id="7" name="Picture 2" descr="L:\Dan Works\Logos\MHS\New MHS Logo\Talent\WEB\Full Colour - Black\Talent - Black - Full Colour - PNG.png"/>
          <p:cNvPicPr>
            <a:picLocks noChangeAspect="1" noChangeArrowheads="1"/>
          </p:cNvPicPr>
          <p:nvPr userDrawn="1"/>
        </p:nvPicPr>
        <p:blipFill>
          <a:blip r:embed="rId2" cstate="print"/>
          <a:srcRect/>
          <a:stretch>
            <a:fillRect/>
          </a:stretch>
        </p:blipFill>
        <p:spPr bwMode="auto">
          <a:xfrm>
            <a:off x="436668" y="4429138"/>
            <a:ext cx="1285884" cy="446391"/>
          </a:xfrm>
          <a:prstGeom prst="rect">
            <a:avLst/>
          </a:prstGeom>
          <a:noFill/>
        </p:spPr>
      </p:pic>
      <p:sp>
        <p:nvSpPr>
          <p:cNvPr id="8" name="TextBox 7"/>
          <p:cNvSpPr txBox="1"/>
          <p:nvPr userDrawn="1"/>
        </p:nvSpPr>
        <p:spPr>
          <a:xfrm>
            <a:off x="6429388" y="4734279"/>
            <a:ext cx="2428892" cy="194925"/>
          </a:xfrm>
          <a:prstGeom prst="rect">
            <a:avLst/>
          </a:prstGeom>
          <a:noFill/>
        </p:spPr>
        <p:txBody>
          <a:bodyPr wrap="square" rtlCol="0">
            <a:spAutoFit/>
          </a:bodyPr>
          <a:lstStyle/>
          <a:p>
            <a:pPr algn="r"/>
            <a:r>
              <a:rPr lang="en-US" sz="1000" baseline="30000" dirty="0"/>
              <a:t>Copyright © 2020 Multi-Health Systems Inc. All rights reserved.</a:t>
            </a:r>
          </a:p>
        </p:txBody>
      </p:sp>
      <p:pic>
        <p:nvPicPr>
          <p:cNvPr id="10" name="Picture 3" descr="L:\VectorSmartObject_3d834369-3836-4990-abe7-99d9f5f167b5.png"/>
          <p:cNvPicPr>
            <a:picLocks noChangeAspect="1" noChangeArrowheads="1"/>
          </p:cNvPicPr>
          <p:nvPr userDrawn="1"/>
        </p:nvPicPr>
        <p:blipFill>
          <a:blip r:embed="rId3" cstate="print"/>
          <a:srcRect/>
          <a:stretch>
            <a:fillRect/>
          </a:stretch>
        </p:blipFill>
        <p:spPr bwMode="auto">
          <a:xfrm>
            <a:off x="7215206" y="333319"/>
            <a:ext cx="1643073" cy="539914"/>
          </a:xfrm>
          <a:prstGeom prst="rect">
            <a:avLst/>
          </a:prstGeom>
          <a:noFill/>
        </p:spPr>
      </p:pic>
      <p:cxnSp>
        <p:nvCxnSpPr>
          <p:cNvPr id="12" name="Straight Connector 11"/>
          <p:cNvCxnSpPr/>
          <p:nvPr userDrawn="1"/>
        </p:nvCxnSpPr>
        <p:spPr>
          <a:xfrm>
            <a:off x="714348" y="1373205"/>
            <a:ext cx="35719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4" name="Rectangle 13"/>
          <p:cNvSpPr/>
          <p:nvPr userDrawn="1"/>
        </p:nvSpPr>
        <p:spPr>
          <a:xfrm>
            <a:off x="428595" y="357172"/>
            <a:ext cx="4151355" cy="2714644"/>
          </a:xfrm>
          <a:prstGeom prst="rect">
            <a:avLst/>
          </a:prstGeom>
          <a:solidFill>
            <a:srgbClr val="054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      </a:t>
            </a:r>
            <a:endParaRPr lang="en-US" dirty="0"/>
          </a:p>
        </p:txBody>
      </p:sp>
      <p:sp>
        <p:nvSpPr>
          <p:cNvPr id="2" name="Title 1"/>
          <p:cNvSpPr>
            <a:spLocks noGrp="1"/>
          </p:cNvSpPr>
          <p:nvPr>
            <p:ph type="title"/>
          </p:nvPr>
        </p:nvSpPr>
        <p:spPr>
          <a:xfrm>
            <a:off x="642910" y="571486"/>
            <a:ext cx="3714776" cy="1069983"/>
          </a:xfrm>
        </p:spPr>
        <p:txBody>
          <a:bodyPr>
            <a:normAutofit/>
          </a:bodyPr>
          <a:lstStyle>
            <a:lvl1pPr algn="l">
              <a:lnSpc>
                <a:spcPts val="2900"/>
              </a:lnSpc>
              <a:defRPr sz="3000" b="1">
                <a:solidFill>
                  <a:schemeClr val="bg1"/>
                </a:solidFill>
                <a:latin typeface="Arial" pitchFamily="34" charset="0"/>
                <a:cs typeface="Arial" pitchFamily="34" charset="0"/>
              </a:defRPr>
            </a:lvl1pPr>
          </a:lstStyle>
          <a:p>
            <a:endParaRPr lang="en-US" dirty="0"/>
          </a:p>
        </p:txBody>
      </p:sp>
      <p:sp>
        <p:nvSpPr>
          <p:cNvPr id="3" name="Content Placeholder 2"/>
          <p:cNvSpPr>
            <a:spLocks noGrp="1"/>
          </p:cNvSpPr>
          <p:nvPr>
            <p:ph idx="1"/>
          </p:nvPr>
        </p:nvSpPr>
        <p:spPr>
          <a:xfrm>
            <a:off x="642910" y="1785932"/>
            <a:ext cx="3643338" cy="1214446"/>
          </a:xfrm>
        </p:spPr>
        <p:txBody>
          <a:bodyPr>
            <a:normAutofit/>
          </a:bodyPr>
          <a:lstStyle>
            <a:lvl1pPr marL="0" indent="0">
              <a:buNone/>
              <a:defRPr sz="1300">
                <a:solidFill>
                  <a:schemeClr val="bg1"/>
                </a:solidFill>
                <a:latin typeface="Arial" pitchFamily="34" charset="0"/>
                <a:cs typeface="Arial" pitchFamily="34" charset="0"/>
              </a:defRPr>
            </a:lvl1pPr>
          </a:lstStyle>
          <a:p>
            <a:pPr lvl="0"/>
            <a:endParaRPr lang="en-US" dirty="0"/>
          </a:p>
        </p:txBody>
      </p:sp>
      <p:sp>
        <p:nvSpPr>
          <p:cNvPr id="8" name="TextBox 7"/>
          <p:cNvSpPr txBox="1"/>
          <p:nvPr userDrawn="1"/>
        </p:nvSpPr>
        <p:spPr>
          <a:xfrm>
            <a:off x="6429388" y="4734279"/>
            <a:ext cx="2428892" cy="194925"/>
          </a:xfrm>
          <a:prstGeom prst="rect">
            <a:avLst/>
          </a:prstGeom>
          <a:noFill/>
        </p:spPr>
        <p:txBody>
          <a:bodyPr wrap="square" rtlCol="0">
            <a:spAutoFit/>
          </a:bodyPr>
          <a:lstStyle/>
          <a:p>
            <a:pPr algn="r"/>
            <a:r>
              <a:rPr lang="en-US" sz="1000" baseline="30000" dirty="0"/>
              <a:t>Copyright © 2020 Multi-Health Systems Inc. All rights reserved.</a:t>
            </a:r>
          </a:p>
        </p:txBody>
      </p:sp>
      <p:cxnSp>
        <p:nvCxnSpPr>
          <p:cNvPr id="12" name="Straight Connector 11"/>
          <p:cNvCxnSpPr/>
          <p:nvPr userDrawn="1"/>
        </p:nvCxnSpPr>
        <p:spPr>
          <a:xfrm>
            <a:off x="714348" y="1681102"/>
            <a:ext cx="35719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Picture 2" descr="L:\Dan Works\Logos\MHS\New MHS Logo\Talent\WEB\Full Colour - Black\Talent - Black - Full Colour - PNG.png"/>
          <p:cNvPicPr>
            <a:picLocks noChangeAspect="1" noChangeArrowheads="1"/>
          </p:cNvPicPr>
          <p:nvPr userDrawn="1"/>
        </p:nvPicPr>
        <p:blipFill>
          <a:blip r:embed="rId2" cstate="print"/>
          <a:srcRect/>
          <a:stretch>
            <a:fillRect/>
          </a:stretch>
        </p:blipFill>
        <p:spPr bwMode="auto">
          <a:xfrm>
            <a:off x="436668" y="4429138"/>
            <a:ext cx="1285884" cy="446391"/>
          </a:xfrm>
          <a:prstGeom prst="rect">
            <a:avLst/>
          </a:prstGeom>
          <a:noFill/>
        </p:spPr>
      </p:pic>
      <p:pic>
        <p:nvPicPr>
          <p:cNvPr id="16" name="Picture 3" descr="L:\VectorSmartObject_3d834369-3836-4990-abe7-99d9f5f167b5.png"/>
          <p:cNvPicPr>
            <a:picLocks noChangeAspect="1" noChangeArrowheads="1"/>
          </p:cNvPicPr>
          <p:nvPr userDrawn="1"/>
        </p:nvPicPr>
        <p:blipFill>
          <a:blip r:embed="rId3" cstate="print"/>
          <a:srcRect/>
          <a:stretch>
            <a:fillRect/>
          </a:stretch>
        </p:blipFill>
        <p:spPr bwMode="auto">
          <a:xfrm>
            <a:off x="7215206" y="333319"/>
            <a:ext cx="1643073" cy="539914"/>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3FD46F-83A0-4FFE-8C84-ED653E72D25A}"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3830C-D984-4EC9-A0C5-6667C12CFFC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3FD46F-83A0-4FFE-8C84-ED653E72D25A}"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3830C-D984-4EC9-A0C5-6667C12CFFC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3FD46F-83A0-4FFE-8C84-ED653E72D25A}" type="datetimeFigureOut">
              <a:rPr lang="en-US" smtClean="0"/>
              <a:t>10/19/2021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23830C-D984-4EC9-A0C5-6667C12CFF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3FD46F-83A0-4FFE-8C84-ED653E72D25A}" type="datetimeFigureOut">
              <a:rPr lang="en-US" smtClean="0"/>
              <a:t>10/19/2021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23830C-D984-4EC9-A0C5-6667C12CFF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3FD46F-83A0-4FFE-8C84-ED653E72D25A}" type="datetimeFigureOut">
              <a:rPr lang="en-US" smtClean="0"/>
              <a:t>10/19/2021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23830C-D984-4EC9-A0C5-6667C12CFFC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3FD46F-83A0-4FFE-8C84-ED653E72D25A}"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3830C-D984-4EC9-A0C5-6667C12CFFC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03FD46F-83A0-4FFE-8C84-ED653E72D25A}" type="datetimeFigureOut">
              <a:rPr lang="en-US" smtClean="0"/>
              <a:t>10/19/2021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E23830C-D984-4EC9-A0C5-6667C12CFF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Self-Regard</a:t>
            </a:r>
          </a:p>
        </p:txBody>
      </p:sp>
      <p:sp>
        <p:nvSpPr>
          <p:cNvPr id="3" name="Content Placeholder 2"/>
          <p:cNvSpPr>
            <a:spLocks noGrp="1"/>
          </p:cNvSpPr>
          <p:nvPr>
            <p:ph idx="1"/>
          </p:nvPr>
        </p:nvSpPr>
        <p:spPr/>
        <p:txBody>
          <a:bodyPr>
            <a:normAutofit/>
          </a:bodyPr>
          <a:lstStyle/>
          <a:p>
            <a:r>
              <a:rPr lang="en-US" sz="1300" dirty="0"/>
              <a:t>Knowing how you are doing has a powerful and significant impact on your overall self-esteem. Receiving feedback on your strengths and areas for enhancement are important to measure your success.</a:t>
            </a:r>
          </a:p>
        </p:txBody>
      </p:sp>
      <p:sp>
        <p:nvSpPr>
          <p:cNvPr id="9" name="Oval 8"/>
          <p:cNvSpPr/>
          <p:nvPr/>
        </p:nvSpPr>
        <p:spPr>
          <a:xfrm>
            <a:off x="5611887" y="785800"/>
            <a:ext cx="1710469" cy="1710468"/>
          </a:xfrm>
          <a:prstGeom prst="ellipse">
            <a:avLst/>
          </a:prstGeom>
          <a:solidFill>
            <a:srgbClr val="9A1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40251" y="2143122"/>
            <a:ext cx="1710469" cy="1710468"/>
          </a:xfrm>
          <a:prstGeom prst="ellipse">
            <a:avLst/>
          </a:prstGeom>
          <a:solidFill>
            <a:srgbClr val="9A1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26333" y="2500312"/>
            <a:ext cx="1710469" cy="1710468"/>
          </a:xfrm>
          <a:prstGeom prst="ellipse">
            <a:avLst/>
          </a:prstGeom>
          <a:solidFill>
            <a:srgbClr val="9A1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834284" y="3000378"/>
            <a:ext cx="1714512" cy="738664"/>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Received positive feedback? Celebrate it!</a:t>
            </a:r>
          </a:p>
        </p:txBody>
      </p:sp>
      <p:sp>
        <p:nvSpPr>
          <p:cNvPr id="14" name="TextBox 13"/>
          <p:cNvSpPr txBox="1"/>
          <p:nvPr/>
        </p:nvSpPr>
        <p:spPr>
          <a:xfrm>
            <a:off x="4058404" y="2293949"/>
            <a:ext cx="1674162" cy="1384995"/>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Find experts/thought leaders to follow-they are a great source of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feedback</a:t>
            </a:r>
          </a:p>
        </p:txBody>
      </p:sp>
      <p:sp>
        <p:nvSpPr>
          <p:cNvPr id="15" name="TextBox 14"/>
          <p:cNvSpPr txBox="1"/>
          <p:nvPr/>
        </p:nvSpPr>
        <p:spPr>
          <a:xfrm>
            <a:off x="5683325" y="1127088"/>
            <a:ext cx="1571636" cy="954107"/>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Always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check-in on your performance-never check out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Problem Solving</a:t>
            </a:r>
          </a:p>
        </p:txBody>
      </p:sp>
      <p:sp>
        <p:nvSpPr>
          <p:cNvPr id="3" name="Content Placeholder 2"/>
          <p:cNvSpPr>
            <a:spLocks noGrp="1"/>
          </p:cNvSpPr>
          <p:nvPr>
            <p:ph idx="1"/>
          </p:nvPr>
        </p:nvSpPr>
        <p:spPr>
          <a:xfrm>
            <a:off x="642910" y="1500180"/>
            <a:ext cx="3500462" cy="1500198"/>
          </a:xfrm>
        </p:spPr>
        <p:txBody>
          <a:bodyPr>
            <a:normAutofit/>
          </a:bodyPr>
          <a:lstStyle/>
          <a:p>
            <a:r>
              <a:rPr lang="en-US" dirty="0"/>
              <a:t>When facing uncharted territory the ability to detach emotions from addressing challenges confidently steers the team towards </a:t>
            </a:r>
            <a:r>
              <a:rPr lang="en-US" dirty="0" err="1"/>
              <a:t>favourable</a:t>
            </a:r>
            <a:r>
              <a:rPr lang="en-US" dirty="0"/>
              <a:t> outcomes.</a:t>
            </a:r>
          </a:p>
        </p:txBody>
      </p:sp>
      <p:sp>
        <p:nvSpPr>
          <p:cNvPr id="9" name="Oval 8"/>
          <p:cNvSpPr/>
          <p:nvPr/>
        </p:nvSpPr>
        <p:spPr>
          <a:xfrm>
            <a:off x="5611887" y="785800"/>
            <a:ext cx="1710469" cy="1710468"/>
          </a:xfrm>
          <a:prstGeom prst="ellipse">
            <a:avLst/>
          </a:prstGeom>
          <a:solidFill>
            <a:srgbClr val="8BA8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40251" y="2143122"/>
            <a:ext cx="1710469" cy="1710468"/>
          </a:xfrm>
          <a:prstGeom prst="ellipse">
            <a:avLst/>
          </a:prstGeom>
          <a:solidFill>
            <a:srgbClr val="8BA8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26333" y="2500312"/>
            <a:ext cx="1710469" cy="1710468"/>
          </a:xfrm>
          <a:prstGeom prst="ellipse">
            <a:avLst/>
          </a:prstGeom>
          <a:solidFill>
            <a:srgbClr val="8BA8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826333" y="2903527"/>
            <a:ext cx="1714512" cy="954107"/>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Check out how your competition is approaching the problem</a:t>
            </a:r>
          </a:p>
        </p:txBody>
      </p:sp>
      <p:sp>
        <p:nvSpPr>
          <p:cNvPr id="14" name="TextBox 13"/>
          <p:cNvSpPr txBox="1"/>
          <p:nvPr/>
        </p:nvSpPr>
        <p:spPr>
          <a:xfrm>
            <a:off x="4040251" y="2508263"/>
            <a:ext cx="1714512" cy="954107"/>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Label the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emotions involved, extract information </a:t>
            </a:r>
          </a:p>
          <a:p>
            <a:pPr algn="ctr"/>
            <a:r>
              <a:rPr lang="en-US" sz="1400" dirty="0">
                <a:solidFill>
                  <a:schemeClr val="bg1"/>
                </a:solidFill>
                <a:latin typeface="Arial" pitchFamily="34" charset="0"/>
                <a:cs typeface="Arial" pitchFamily="34" charset="0"/>
              </a:rPr>
              <a:t>from them</a:t>
            </a:r>
          </a:p>
        </p:txBody>
      </p:sp>
      <p:sp>
        <p:nvSpPr>
          <p:cNvPr id="15" name="TextBox 14"/>
          <p:cNvSpPr txBox="1"/>
          <p:nvPr/>
        </p:nvSpPr>
        <p:spPr>
          <a:xfrm>
            <a:off x="5691276" y="1253631"/>
            <a:ext cx="1571636" cy="738664"/>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Explain the problem to a trusted peer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Reality Testing</a:t>
            </a:r>
          </a:p>
        </p:txBody>
      </p:sp>
      <p:sp>
        <p:nvSpPr>
          <p:cNvPr id="3" name="Content Placeholder 2"/>
          <p:cNvSpPr>
            <a:spLocks noGrp="1"/>
          </p:cNvSpPr>
          <p:nvPr>
            <p:ph idx="1"/>
          </p:nvPr>
        </p:nvSpPr>
        <p:spPr>
          <a:xfrm>
            <a:off x="642910" y="1500180"/>
            <a:ext cx="3357586" cy="1500198"/>
          </a:xfrm>
        </p:spPr>
        <p:txBody>
          <a:bodyPr>
            <a:normAutofit/>
          </a:bodyPr>
          <a:lstStyle/>
          <a:p>
            <a:r>
              <a:rPr lang="en-US" dirty="0"/>
              <a:t>Maintaining a realistic perspective is a vital leadership skill to ensure you are a guiding compass for your team in a quickly changing environment.</a:t>
            </a:r>
          </a:p>
        </p:txBody>
      </p:sp>
      <p:sp>
        <p:nvSpPr>
          <p:cNvPr id="9" name="Oval 8"/>
          <p:cNvSpPr/>
          <p:nvPr/>
        </p:nvSpPr>
        <p:spPr>
          <a:xfrm>
            <a:off x="5611887" y="785800"/>
            <a:ext cx="1710469" cy="1710468"/>
          </a:xfrm>
          <a:prstGeom prst="ellipse">
            <a:avLst/>
          </a:prstGeom>
          <a:solidFill>
            <a:srgbClr val="8BA8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40251" y="2143122"/>
            <a:ext cx="1710469" cy="1710468"/>
          </a:xfrm>
          <a:prstGeom prst="ellipse">
            <a:avLst/>
          </a:prstGeom>
          <a:solidFill>
            <a:srgbClr val="8BA8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26333" y="2500312"/>
            <a:ext cx="1710469" cy="1710468"/>
          </a:xfrm>
          <a:prstGeom prst="ellipse">
            <a:avLst/>
          </a:prstGeom>
          <a:solidFill>
            <a:srgbClr val="8BA8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826333" y="2992427"/>
            <a:ext cx="1714512" cy="738664"/>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Identify what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is clouding judgment</a:t>
            </a:r>
          </a:p>
        </p:txBody>
      </p:sp>
      <p:sp>
        <p:nvSpPr>
          <p:cNvPr id="14" name="TextBox 13"/>
          <p:cNvSpPr txBox="1"/>
          <p:nvPr/>
        </p:nvSpPr>
        <p:spPr>
          <a:xfrm>
            <a:off x="4040251" y="2428874"/>
            <a:ext cx="1714512" cy="1169551"/>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Check the perspective of someone </a:t>
            </a:r>
          </a:p>
          <a:p>
            <a:pPr algn="ctr"/>
            <a:r>
              <a:rPr lang="en-US" sz="1400" dirty="0">
                <a:solidFill>
                  <a:schemeClr val="bg1"/>
                </a:solidFill>
                <a:latin typeface="Arial" pitchFamily="34" charset="0"/>
                <a:cs typeface="Arial" pitchFamily="34" charset="0"/>
              </a:rPr>
              <a:t>outside of the situation</a:t>
            </a:r>
          </a:p>
        </p:txBody>
      </p:sp>
      <p:sp>
        <p:nvSpPr>
          <p:cNvPr id="15" name="TextBox 14"/>
          <p:cNvSpPr txBox="1"/>
          <p:nvPr/>
        </p:nvSpPr>
        <p:spPr>
          <a:xfrm>
            <a:off x="5691276" y="1245680"/>
            <a:ext cx="1571636" cy="954107"/>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Gut-</a:t>
            </a:r>
            <a:r>
              <a:rPr lang="en-US" sz="1400" dirty="0" err="1">
                <a:solidFill>
                  <a:schemeClr val="bg1"/>
                </a:solidFill>
                <a:latin typeface="Arial" pitchFamily="34" charset="0"/>
                <a:cs typeface="Arial" pitchFamily="34" charset="0"/>
              </a:rPr>
              <a:t>check+fact</a:t>
            </a:r>
            <a:r>
              <a:rPr lang="en-US" sz="1400" dirty="0">
                <a:solidFill>
                  <a:schemeClr val="bg1"/>
                </a:solidFill>
                <a:latin typeface="Arial" pitchFamily="34" charset="0"/>
                <a:cs typeface="Arial" pitchFamily="34" charset="0"/>
              </a:rPr>
              <a:t>-check = balance </a:t>
            </a:r>
          </a:p>
          <a:p>
            <a:pPr algn="ctr"/>
            <a:r>
              <a:rPr lang="en-US" sz="1400" dirty="0">
                <a:solidFill>
                  <a:schemeClr val="bg1"/>
                </a:solidFill>
                <a:latin typeface="Arial" pitchFamily="34" charset="0"/>
                <a:cs typeface="Arial" pitchFamily="34" charset="0"/>
              </a:rPr>
              <a:t>emotions with data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Impulse Control</a:t>
            </a:r>
          </a:p>
        </p:txBody>
      </p:sp>
      <p:sp>
        <p:nvSpPr>
          <p:cNvPr id="3" name="Content Placeholder 2"/>
          <p:cNvSpPr>
            <a:spLocks noGrp="1"/>
          </p:cNvSpPr>
          <p:nvPr>
            <p:ph idx="1"/>
          </p:nvPr>
        </p:nvSpPr>
        <p:spPr>
          <a:xfrm>
            <a:off x="642910" y="1500180"/>
            <a:ext cx="3357586" cy="1500198"/>
          </a:xfrm>
        </p:spPr>
        <p:txBody>
          <a:bodyPr>
            <a:normAutofit/>
          </a:bodyPr>
          <a:lstStyle/>
          <a:p>
            <a:r>
              <a:rPr lang="en-US" dirty="0"/>
              <a:t>Wait!! Intentionally taking the time under trying circumstances to weigh the pros and cons before rushing to a decision is an admirable leadership skill that boosts your credibility with your team.</a:t>
            </a:r>
          </a:p>
        </p:txBody>
      </p:sp>
      <p:sp>
        <p:nvSpPr>
          <p:cNvPr id="9" name="Oval 8"/>
          <p:cNvSpPr/>
          <p:nvPr/>
        </p:nvSpPr>
        <p:spPr>
          <a:xfrm>
            <a:off x="5611887" y="785800"/>
            <a:ext cx="1710469" cy="1710468"/>
          </a:xfrm>
          <a:prstGeom prst="ellipse">
            <a:avLst/>
          </a:prstGeom>
          <a:solidFill>
            <a:srgbClr val="8BA8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40251" y="2143122"/>
            <a:ext cx="1710469" cy="1710468"/>
          </a:xfrm>
          <a:prstGeom prst="ellipse">
            <a:avLst/>
          </a:prstGeom>
          <a:solidFill>
            <a:srgbClr val="8BA8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26333" y="2500312"/>
            <a:ext cx="1710469" cy="1710468"/>
          </a:xfrm>
          <a:prstGeom prst="ellipse">
            <a:avLst/>
          </a:prstGeom>
          <a:solidFill>
            <a:srgbClr val="8BA8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834284" y="2770162"/>
            <a:ext cx="1714512" cy="1169551"/>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Test drive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your response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with a trusted peer;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you’ll have time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to cool off</a:t>
            </a:r>
          </a:p>
        </p:txBody>
      </p:sp>
      <p:sp>
        <p:nvSpPr>
          <p:cNvPr id="14" name="TextBox 13"/>
          <p:cNvSpPr txBox="1"/>
          <p:nvPr/>
        </p:nvSpPr>
        <p:spPr>
          <a:xfrm>
            <a:off x="4040251" y="2500312"/>
            <a:ext cx="1708541" cy="954107"/>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10 second delay/walk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away before responding</a:t>
            </a:r>
          </a:p>
        </p:txBody>
      </p:sp>
      <p:sp>
        <p:nvSpPr>
          <p:cNvPr id="15" name="TextBox 14"/>
          <p:cNvSpPr txBox="1"/>
          <p:nvPr/>
        </p:nvSpPr>
        <p:spPr>
          <a:xfrm>
            <a:off x="5691276" y="1008065"/>
            <a:ext cx="1571636" cy="1169551"/>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Write down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your triggers; watch for them particularly when under pressure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Flexibility</a:t>
            </a:r>
          </a:p>
        </p:txBody>
      </p:sp>
      <p:sp>
        <p:nvSpPr>
          <p:cNvPr id="3" name="Content Placeholder 2"/>
          <p:cNvSpPr>
            <a:spLocks noGrp="1"/>
          </p:cNvSpPr>
          <p:nvPr>
            <p:ph idx="1"/>
          </p:nvPr>
        </p:nvSpPr>
        <p:spPr>
          <a:xfrm>
            <a:off x="642910" y="1500180"/>
            <a:ext cx="3143272" cy="1500198"/>
          </a:xfrm>
        </p:spPr>
        <p:txBody>
          <a:bodyPr>
            <a:normAutofit/>
          </a:bodyPr>
          <a:lstStyle/>
          <a:p>
            <a:r>
              <a:rPr lang="en-US" dirty="0"/>
              <a:t>When unknowns arise, showing interest in how people are coping or resisting those changes is critical to the team’s future success.</a:t>
            </a:r>
          </a:p>
        </p:txBody>
      </p:sp>
      <p:sp>
        <p:nvSpPr>
          <p:cNvPr id="9" name="Oval 8"/>
          <p:cNvSpPr/>
          <p:nvPr/>
        </p:nvSpPr>
        <p:spPr>
          <a:xfrm>
            <a:off x="5611887" y="785800"/>
            <a:ext cx="1710469" cy="1710468"/>
          </a:xfrm>
          <a:prstGeom prst="ellipse">
            <a:avLst/>
          </a:prstGeom>
          <a:solidFill>
            <a:srgbClr val="3281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40251" y="2143122"/>
            <a:ext cx="1710469" cy="1710468"/>
          </a:xfrm>
          <a:prstGeom prst="ellipse">
            <a:avLst/>
          </a:prstGeom>
          <a:solidFill>
            <a:srgbClr val="3281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26333" y="2500312"/>
            <a:ext cx="1710469" cy="1710468"/>
          </a:xfrm>
          <a:prstGeom prst="ellipse">
            <a:avLst/>
          </a:prstGeom>
          <a:solidFill>
            <a:srgbClr val="3281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834284" y="3120100"/>
            <a:ext cx="1714512" cy="523220"/>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Explore alternate solutions</a:t>
            </a:r>
          </a:p>
        </p:txBody>
      </p:sp>
      <p:sp>
        <p:nvSpPr>
          <p:cNvPr id="14" name="TextBox 13"/>
          <p:cNvSpPr txBox="1"/>
          <p:nvPr/>
        </p:nvSpPr>
        <p:spPr>
          <a:xfrm>
            <a:off x="4040251" y="2555417"/>
            <a:ext cx="1714512" cy="738664"/>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Acknowledge emotions by discussing them</a:t>
            </a:r>
          </a:p>
        </p:txBody>
      </p:sp>
      <p:sp>
        <p:nvSpPr>
          <p:cNvPr id="15" name="TextBox 14"/>
          <p:cNvSpPr txBox="1"/>
          <p:nvPr/>
        </p:nvSpPr>
        <p:spPr>
          <a:xfrm>
            <a:off x="5691276" y="956539"/>
            <a:ext cx="1571636" cy="1384995"/>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Change is personal. Be sensitive to the different ways people approach change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Stress Tolerance</a:t>
            </a:r>
          </a:p>
        </p:txBody>
      </p:sp>
      <p:sp>
        <p:nvSpPr>
          <p:cNvPr id="3" name="Content Placeholder 2"/>
          <p:cNvSpPr>
            <a:spLocks noGrp="1"/>
          </p:cNvSpPr>
          <p:nvPr>
            <p:ph idx="1"/>
          </p:nvPr>
        </p:nvSpPr>
        <p:spPr>
          <a:xfrm>
            <a:off x="642910" y="1500180"/>
            <a:ext cx="3357586" cy="1500198"/>
          </a:xfrm>
        </p:spPr>
        <p:txBody>
          <a:bodyPr>
            <a:normAutofit/>
          </a:bodyPr>
          <a:lstStyle/>
          <a:p>
            <a:r>
              <a:rPr lang="en-US" dirty="0"/>
              <a:t>Stress arises and shows up differently for everyone. Particularly when the pressure is on and the world is in major flux, leaders need to harness stress for its energy in order to remain resilient.</a:t>
            </a:r>
          </a:p>
        </p:txBody>
      </p:sp>
      <p:sp>
        <p:nvSpPr>
          <p:cNvPr id="9" name="Oval 8"/>
          <p:cNvSpPr/>
          <p:nvPr/>
        </p:nvSpPr>
        <p:spPr>
          <a:xfrm>
            <a:off x="5611887" y="785800"/>
            <a:ext cx="1710469" cy="1710468"/>
          </a:xfrm>
          <a:prstGeom prst="ellipse">
            <a:avLst/>
          </a:prstGeom>
          <a:solidFill>
            <a:srgbClr val="3281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40251" y="2143122"/>
            <a:ext cx="1710469" cy="1710468"/>
          </a:xfrm>
          <a:prstGeom prst="ellipse">
            <a:avLst/>
          </a:prstGeom>
          <a:solidFill>
            <a:srgbClr val="3281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26333" y="2500312"/>
            <a:ext cx="1710469" cy="1710468"/>
          </a:xfrm>
          <a:prstGeom prst="ellipse">
            <a:avLst/>
          </a:prstGeom>
          <a:solidFill>
            <a:srgbClr val="3281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826333" y="3000378"/>
            <a:ext cx="1714512" cy="738664"/>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Share a story of team/personal resiliency</a:t>
            </a:r>
          </a:p>
        </p:txBody>
      </p:sp>
      <p:sp>
        <p:nvSpPr>
          <p:cNvPr id="14" name="TextBox 13"/>
          <p:cNvSpPr txBox="1"/>
          <p:nvPr/>
        </p:nvSpPr>
        <p:spPr>
          <a:xfrm>
            <a:off x="4040251" y="2436825"/>
            <a:ext cx="1714512" cy="1169551"/>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Calm the mind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for 5 minutes before jumping </a:t>
            </a:r>
          </a:p>
          <a:p>
            <a:pPr algn="ctr"/>
            <a:r>
              <a:rPr lang="en-US" sz="1400" dirty="0">
                <a:solidFill>
                  <a:schemeClr val="bg1"/>
                </a:solidFill>
                <a:latin typeface="Arial" pitchFamily="34" charset="0"/>
                <a:cs typeface="Arial" pitchFamily="34" charset="0"/>
              </a:rPr>
              <a:t>into your next meeting</a:t>
            </a:r>
          </a:p>
        </p:txBody>
      </p:sp>
      <p:sp>
        <p:nvSpPr>
          <p:cNvPr id="15" name="TextBox 14"/>
          <p:cNvSpPr txBox="1"/>
          <p:nvPr/>
        </p:nvSpPr>
        <p:spPr>
          <a:xfrm>
            <a:off x="5683325" y="1052960"/>
            <a:ext cx="1571636" cy="1169551"/>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Mountain or molehill? Contextualize the size of the problem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Optimism</a:t>
            </a:r>
          </a:p>
        </p:txBody>
      </p:sp>
      <p:sp>
        <p:nvSpPr>
          <p:cNvPr id="3" name="Content Placeholder 2"/>
          <p:cNvSpPr>
            <a:spLocks noGrp="1"/>
          </p:cNvSpPr>
          <p:nvPr>
            <p:ph idx="1"/>
          </p:nvPr>
        </p:nvSpPr>
        <p:spPr>
          <a:xfrm>
            <a:off x="642910" y="1500180"/>
            <a:ext cx="3357586" cy="1500198"/>
          </a:xfrm>
        </p:spPr>
        <p:txBody>
          <a:bodyPr>
            <a:normAutofit/>
          </a:bodyPr>
          <a:lstStyle/>
          <a:p>
            <a:r>
              <a:rPr lang="en-US" dirty="0"/>
              <a:t>Believing that a challenging circumstance is temporary and finding the bright side when you don’t feel in control is a super-strength that you can benefit from in times of uncertainty.</a:t>
            </a:r>
          </a:p>
        </p:txBody>
      </p:sp>
      <p:sp>
        <p:nvSpPr>
          <p:cNvPr id="9" name="Oval 8"/>
          <p:cNvSpPr/>
          <p:nvPr/>
        </p:nvSpPr>
        <p:spPr>
          <a:xfrm>
            <a:off x="5611887" y="785800"/>
            <a:ext cx="1710469" cy="1710468"/>
          </a:xfrm>
          <a:prstGeom prst="ellipse">
            <a:avLst/>
          </a:prstGeom>
          <a:solidFill>
            <a:srgbClr val="3281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40251" y="2143122"/>
            <a:ext cx="1710469" cy="1710468"/>
          </a:xfrm>
          <a:prstGeom prst="ellipse">
            <a:avLst/>
          </a:prstGeom>
          <a:solidFill>
            <a:srgbClr val="3281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26333" y="2500312"/>
            <a:ext cx="1710469" cy="1710468"/>
          </a:xfrm>
          <a:prstGeom prst="ellipse">
            <a:avLst/>
          </a:prstGeom>
          <a:solidFill>
            <a:srgbClr val="3281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834284" y="3016280"/>
            <a:ext cx="1714512" cy="738664"/>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Look for the good in everything-it is out there</a:t>
            </a:r>
          </a:p>
        </p:txBody>
      </p:sp>
      <p:sp>
        <p:nvSpPr>
          <p:cNvPr id="14" name="TextBox 13"/>
          <p:cNvSpPr txBox="1"/>
          <p:nvPr/>
        </p:nvSpPr>
        <p:spPr>
          <a:xfrm>
            <a:off x="4048202" y="2444776"/>
            <a:ext cx="1714512" cy="1169551"/>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Encourage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‘blue-sky’ thinking, brainstorm opportunities together</a:t>
            </a:r>
          </a:p>
        </p:txBody>
      </p:sp>
      <p:sp>
        <p:nvSpPr>
          <p:cNvPr id="15" name="TextBox 14"/>
          <p:cNvSpPr txBox="1"/>
          <p:nvPr/>
        </p:nvSpPr>
        <p:spPr>
          <a:xfrm>
            <a:off x="5691276" y="1052960"/>
            <a:ext cx="1571636" cy="1169551"/>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Optimism can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be learned- view a setback as fleeting and changeable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714362"/>
            <a:ext cx="3929090" cy="642941"/>
          </a:xfrm>
        </p:spPr>
        <p:txBody>
          <a:bodyPr>
            <a:noAutofit/>
          </a:bodyPr>
          <a:lstStyle/>
          <a:p>
            <a:pPr>
              <a:lnSpc>
                <a:spcPts val="2900"/>
              </a:lnSpc>
            </a:pPr>
            <a:r>
              <a:rPr lang="en-US" spc="-160" dirty="0"/>
              <a:t>Well-Being/Happiness</a:t>
            </a:r>
          </a:p>
        </p:txBody>
      </p:sp>
      <p:sp>
        <p:nvSpPr>
          <p:cNvPr id="3" name="Content Placeholder 2"/>
          <p:cNvSpPr>
            <a:spLocks noGrp="1"/>
          </p:cNvSpPr>
          <p:nvPr>
            <p:ph idx="1"/>
          </p:nvPr>
        </p:nvSpPr>
        <p:spPr>
          <a:xfrm>
            <a:off x="642910" y="1500180"/>
            <a:ext cx="3500462" cy="1500198"/>
          </a:xfrm>
        </p:spPr>
        <p:txBody>
          <a:bodyPr>
            <a:normAutofit/>
          </a:bodyPr>
          <a:lstStyle/>
          <a:p>
            <a:r>
              <a:rPr lang="en-US" dirty="0"/>
              <a:t>Happiness is a rich emotion that can have a lasting impact on the type of legacy you want to leave behind. Happiness can help move you and others through times of chaos and crisis; it’s the long-lasting fuel you need to overcome tough days.</a:t>
            </a:r>
          </a:p>
        </p:txBody>
      </p:sp>
      <p:sp>
        <p:nvSpPr>
          <p:cNvPr id="9" name="Oval 8"/>
          <p:cNvSpPr/>
          <p:nvPr/>
        </p:nvSpPr>
        <p:spPr>
          <a:xfrm>
            <a:off x="5611887" y="785800"/>
            <a:ext cx="1710469" cy="1710468"/>
          </a:xfrm>
          <a:prstGeom prst="ellipse">
            <a:avLst/>
          </a:prstGeom>
          <a:solidFill>
            <a:srgbClr val="862E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40251" y="2143122"/>
            <a:ext cx="1710469" cy="1710468"/>
          </a:xfrm>
          <a:prstGeom prst="ellipse">
            <a:avLst/>
          </a:prstGeom>
          <a:solidFill>
            <a:srgbClr val="862E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26333" y="2500312"/>
            <a:ext cx="1710469" cy="1710468"/>
          </a:xfrm>
          <a:prstGeom prst="ellipse">
            <a:avLst/>
          </a:prstGeom>
          <a:solidFill>
            <a:srgbClr val="862E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826333" y="2786064"/>
            <a:ext cx="1714512" cy="1169551"/>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Attitude of gratitude- write down 5 things you are grateful for today</a:t>
            </a:r>
          </a:p>
        </p:txBody>
      </p:sp>
      <p:sp>
        <p:nvSpPr>
          <p:cNvPr id="14" name="TextBox 13"/>
          <p:cNvSpPr txBox="1"/>
          <p:nvPr/>
        </p:nvSpPr>
        <p:spPr>
          <a:xfrm>
            <a:off x="4040251" y="2420923"/>
            <a:ext cx="1714512" cy="1169551"/>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Exchange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positive mental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and physical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health </a:t>
            </a:r>
          </a:p>
          <a:p>
            <a:pPr algn="ctr"/>
            <a:r>
              <a:rPr lang="en-US" sz="1400" dirty="0">
                <a:solidFill>
                  <a:schemeClr val="bg1"/>
                </a:solidFill>
                <a:latin typeface="Arial" pitchFamily="34" charset="0"/>
                <a:cs typeface="Arial" pitchFamily="34" charset="0"/>
              </a:rPr>
              <a:t>activities</a:t>
            </a:r>
          </a:p>
        </p:txBody>
      </p:sp>
      <p:sp>
        <p:nvSpPr>
          <p:cNvPr id="15" name="TextBox 14"/>
          <p:cNvSpPr txBox="1"/>
          <p:nvPr/>
        </p:nvSpPr>
        <p:spPr>
          <a:xfrm>
            <a:off x="5683325" y="1214428"/>
            <a:ext cx="1571636" cy="738664"/>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Surround yourself with positive people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Self-Actualization</a:t>
            </a:r>
          </a:p>
        </p:txBody>
      </p:sp>
      <p:sp>
        <p:nvSpPr>
          <p:cNvPr id="3" name="Content Placeholder 2"/>
          <p:cNvSpPr>
            <a:spLocks noGrp="1"/>
          </p:cNvSpPr>
          <p:nvPr>
            <p:ph idx="1"/>
          </p:nvPr>
        </p:nvSpPr>
        <p:spPr>
          <a:xfrm>
            <a:off x="642910" y="1500180"/>
            <a:ext cx="3286148" cy="1500198"/>
          </a:xfrm>
        </p:spPr>
        <p:txBody>
          <a:bodyPr>
            <a:normAutofit/>
          </a:bodyPr>
          <a:lstStyle/>
          <a:p>
            <a:r>
              <a:rPr lang="en-US" dirty="0"/>
              <a:t>Having a clear vision is paramount to leading through times of intense change. Be okay with not achieving goals right away, as long as you are moving towards your vision. </a:t>
            </a:r>
            <a:endParaRPr lang="en-US" sz="1300" dirty="0"/>
          </a:p>
        </p:txBody>
      </p:sp>
      <p:sp>
        <p:nvSpPr>
          <p:cNvPr id="9" name="Oval 8"/>
          <p:cNvSpPr/>
          <p:nvPr/>
        </p:nvSpPr>
        <p:spPr>
          <a:xfrm>
            <a:off x="5611887" y="785800"/>
            <a:ext cx="1710469" cy="1710468"/>
          </a:xfrm>
          <a:prstGeom prst="ellipse">
            <a:avLst/>
          </a:prstGeom>
          <a:solidFill>
            <a:srgbClr val="9A1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40251" y="2143122"/>
            <a:ext cx="1710469" cy="1710468"/>
          </a:xfrm>
          <a:prstGeom prst="ellipse">
            <a:avLst/>
          </a:prstGeom>
          <a:solidFill>
            <a:srgbClr val="9A1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26333" y="2500312"/>
            <a:ext cx="1710469" cy="1710468"/>
          </a:xfrm>
          <a:prstGeom prst="ellipse">
            <a:avLst/>
          </a:prstGeom>
          <a:solidFill>
            <a:srgbClr val="9A1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842235" y="2887625"/>
            <a:ext cx="1714512" cy="954107"/>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Shift from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long-term to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short-term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planning</a:t>
            </a:r>
          </a:p>
        </p:txBody>
      </p:sp>
      <p:sp>
        <p:nvSpPr>
          <p:cNvPr id="14" name="TextBox 13"/>
          <p:cNvSpPr txBox="1"/>
          <p:nvPr/>
        </p:nvSpPr>
        <p:spPr>
          <a:xfrm>
            <a:off x="4058404" y="2524165"/>
            <a:ext cx="1674162" cy="954107"/>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Ask what is motivating you and your team members</a:t>
            </a:r>
          </a:p>
        </p:txBody>
      </p:sp>
      <p:sp>
        <p:nvSpPr>
          <p:cNvPr id="15" name="TextBox 14"/>
          <p:cNvSpPr txBox="1"/>
          <p:nvPr/>
        </p:nvSpPr>
        <p:spPr>
          <a:xfrm>
            <a:off x="5683325" y="1196966"/>
            <a:ext cx="1571636" cy="954107"/>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Rethink today’s priorities and set smaller digestible goals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644511"/>
            <a:ext cx="3714776" cy="1069983"/>
          </a:xfrm>
        </p:spPr>
        <p:txBody>
          <a:bodyPr>
            <a:noAutofit/>
          </a:bodyPr>
          <a:lstStyle/>
          <a:p>
            <a:pPr>
              <a:lnSpc>
                <a:spcPts val="2900"/>
              </a:lnSpc>
            </a:pPr>
            <a:r>
              <a:rPr lang="en-US" dirty="0"/>
              <a:t>Emotional </a:t>
            </a:r>
            <a:br>
              <a:rPr lang="en-US" dirty="0"/>
            </a:br>
            <a:r>
              <a:rPr lang="en-US" dirty="0"/>
              <a:t>Self-Awareness</a:t>
            </a:r>
          </a:p>
        </p:txBody>
      </p:sp>
      <p:sp>
        <p:nvSpPr>
          <p:cNvPr id="3" name="Content Placeholder 2"/>
          <p:cNvSpPr>
            <a:spLocks noGrp="1"/>
          </p:cNvSpPr>
          <p:nvPr>
            <p:ph idx="1"/>
          </p:nvPr>
        </p:nvSpPr>
        <p:spPr>
          <a:xfrm>
            <a:off x="642910" y="1785932"/>
            <a:ext cx="3286148" cy="1214446"/>
          </a:xfrm>
        </p:spPr>
        <p:txBody>
          <a:bodyPr>
            <a:normAutofit/>
          </a:bodyPr>
          <a:lstStyle/>
          <a:p>
            <a:r>
              <a:rPr lang="en-US" dirty="0"/>
              <a:t>Being aware of your own emotions puts you in charge!</a:t>
            </a:r>
            <a:endParaRPr lang="en-US" sz="1300" dirty="0"/>
          </a:p>
        </p:txBody>
      </p:sp>
      <p:sp>
        <p:nvSpPr>
          <p:cNvPr id="9" name="Oval 8"/>
          <p:cNvSpPr/>
          <p:nvPr/>
        </p:nvSpPr>
        <p:spPr>
          <a:xfrm>
            <a:off x="5611887" y="785800"/>
            <a:ext cx="1710469" cy="1710468"/>
          </a:xfrm>
          <a:prstGeom prst="ellipse">
            <a:avLst/>
          </a:prstGeom>
          <a:solidFill>
            <a:srgbClr val="9A1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40251" y="2143122"/>
            <a:ext cx="1710469" cy="1710468"/>
          </a:xfrm>
          <a:prstGeom prst="ellipse">
            <a:avLst/>
          </a:prstGeom>
          <a:solidFill>
            <a:srgbClr val="9A1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26333" y="2500312"/>
            <a:ext cx="1710469" cy="1710468"/>
          </a:xfrm>
          <a:prstGeom prst="ellipse">
            <a:avLst/>
          </a:prstGeom>
          <a:solidFill>
            <a:srgbClr val="9A1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826333" y="2920989"/>
            <a:ext cx="1714512" cy="954107"/>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Insert a break between meetings-especially virtual ones</a:t>
            </a:r>
          </a:p>
        </p:txBody>
      </p:sp>
      <p:sp>
        <p:nvSpPr>
          <p:cNvPr id="14" name="TextBox 13"/>
          <p:cNvSpPr txBox="1"/>
          <p:nvPr/>
        </p:nvSpPr>
        <p:spPr>
          <a:xfrm>
            <a:off x="4072650" y="2643188"/>
            <a:ext cx="1674162" cy="738664"/>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Openly discuss challenges/</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anxieties</a:t>
            </a:r>
          </a:p>
        </p:txBody>
      </p:sp>
      <p:sp>
        <p:nvSpPr>
          <p:cNvPr id="15" name="TextBox 14"/>
          <p:cNvSpPr txBox="1"/>
          <p:nvPr/>
        </p:nvSpPr>
        <p:spPr>
          <a:xfrm>
            <a:off x="5683325" y="1285866"/>
            <a:ext cx="1571636" cy="738664"/>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Label emotions and notice when they change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714362"/>
            <a:ext cx="4214842" cy="642941"/>
          </a:xfrm>
        </p:spPr>
        <p:txBody>
          <a:bodyPr>
            <a:noAutofit/>
          </a:bodyPr>
          <a:lstStyle/>
          <a:p>
            <a:r>
              <a:rPr lang="en-US" spc="-170" dirty="0"/>
              <a:t>Emotional Expression</a:t>
            </a:r>
          </a:p>
        </p:txBody>
      </p:sp>
      <p:sp>
        <p:nvSpPr>
          <p:cNvPr id="3" name="Content Placeholder 2"/>
          <p:cNvSpPr>
            <a:spLocks noGrp="1"/>
          </p:cNvSpPr>
          <p:nvPr>
            <p:ph idx="1"/>
          </p:nvPr>
        </p:nvSpPr>
        <p:spPr>
          <a:xfrm>
            <a:off x="642908" y="1500180"/>
            <a:ext cx="3650796" cy="1500198"/>
          </a:xfrm>
        </p:spPr>
        <p:txBody>
          <a:bodyPr>
            <a:normAutofit/>
          </a:bodyPr>
          <a:lstStyle/>
          <a:p>
            <a:r>
              <a:rPr lang="en-US" dirty="0"/>
              <a:t>Knowing when and how to express yourself will help you get the most out of your emotions; from building authentic relationships to getting the work done. Emotions prioritize what you need to pay attention to.</a:t>
            </a:r>
            <a:endParaRPr lang="en-US" sz="1300" dirty="0"/>
          </a:p>
        </p:txBody>
      </p:sp>
      <p:sp>
        <p:nvSpPr>
          <p:cNvPr id="9" name="Oval 8"/>
          <p:cNvSpPr/>
          <p:nvPr/>
        </p:nvSpPr>
        <p:spPr>
          <a:xfrm>
            <a:off x="5611887" y="785800"/>
            <a:ext cx="1710469" cy="1710468"/>
          </a:xfrm>
          <a:prstGeom prst="ellipse">
            <a:avLst/>
          </a:prstGeom>
          <a:solidFill>
            <a:srgbClr val="A45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40251" y="2143122"/>
            <a:ext cx="1710469" cy="1710468"/>
          </a:xfrm>
          <a:prstGeom prst="ellipse">
            <a:avLst/>
          </a:prstGeom>
          <a:solidFill>
            <a:srgbClr val="A45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26333" y="2500312"/>
            <a:ext cx="1710469" cy="1710468"/>
          </a:xfrm>
          <a:prstGeom prst="ellipse">
            <a:avLst/>
          </a:prstGeom>
          <a:solidFill>
            <a:srgbClr val="A45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826333" y="2762211"/>
            <a:ext cx="1714512" cy="1169551"/>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Write down a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few words that describe how you are feeling, before you express it</a:t>
            </a:r>
          </a:p>
        </p:txBody>
      </p:sp>
      <p:sp>
        <p:nvSpPr>
          <p:cNvPr id="14" name="TextBox 13"/>
          <p:cNvSpPr txBox="1"/>
          <p:nvPr/>
        </p:nvSpPr>
        <p:spPr>
          <a:xfrm>
            <a:off x="4080601" y="2508263"/>
            <a:ext cx="1674162" cy="954107"/>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Disengage (yourself) to engage (with others)</a:t>
            </a:r>
          </a:p>
        </p:txBody>
      </p:sp>
      <p:sp>
        <p:nvSpPr>
          <p:cNvPr id="15" name="TextBox 14"/>
          <p:cNvSpPr txBox="1"/>
          <p:nvPr/>
        </p:nvSpPr>
        <p:spPr>
          <a:xfrm>
            <a:off x="5683325" y="992163"/>
            <a:ext cx="1571636" cy="1169551"/>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Keep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distressing emotions in check; not suppressed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714362"/>
            <a:ext cx="4214842" cy="642941"/>
          </a:xfrm>
        </p:spPr>
        <p:txBody>
          <a:bodyPr>
            <a:noAutofit/>
          </a:bodyPr>
          <a:lstStyle/>
          <a:p>
            <a:r>
              <a:rPr lang="en-US" dirty="0"/>
              <a:t>Assertiveness</a:t>
            </a:r>
          </a:p>
        </p:txBody>
      </p:sp>
      <p:sp>
        <p:nvSpPr>
          <p:cNvPr id="3" name="Content Placeholder 2"/>
          <p:cNvSpPr>
            <a:spLocks noGrp="1"/>
          </p:cNvSpPr>
          <p:nvPr>
            <p:ph idx="1"/>
          </p:nvPr>
        </p:nvSpPr>
        <p:spPr/>
        <p:txBody>
          <a:bodyPr>
            <a:normAutofit/>
          </a:bodyPr>
          <a:lstStyle/>
          <a:p>
            <a:r>
              <a:rPr lang="en-US" dirty="0"/>
              <a:t>Words have weight; therefore, manage the message. This is particularly important in virtual working conditions where context can be missing.</a:t>
            </a:r>
            <a:endParaRPr lang="en-US" sz="1300" dirty="0"/>
          </a:p>
        </p:txBody>
      </p:sp>
      <p:sp>
        <p:nvSpPr>
          <p:cNvPr id="9" name="Oval 8"/>
          <p:cNvSpPr/>
          <p:nvPr/>
        </p:nvSpPr>
        <p:spPr>
          <a:xfrm>
            <a:off x="5611887" y="785800"/>
            <a:ext cx="1710469" cy="1710468"/>
          </a:xfrm>
          <a:prstGeom prst="ellipse">
            <a:avLst/>
          </a:prstGeom>
          <a:solidFill>
            <a:srgbClr val="A45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40251" y="2143122"/>
            <a:ext cx="1710469" cy="1710468"/>
          </a:xfrm>
          <a:prstGeom prst="ellipse">
            <a:avLst/>
          </a:prstGeom>
          <a:solidFill>
            <a:srgbClr val="A45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26333" y="2500312"/>
            <a:ext cx="1710469" cy="1710468"/>
          </a:xfrm>
          <a:prstGeom prst="ellipse">
            <a:avLst/>
          </a:prstGeom>
          <a:solidFill>
            <a:srgbClr val="A45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826333" y="2903527"/>
            <a:ext cx="1714512" cy="954107"/>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Test drive a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tough conversation </a:t>
            </a:r>
          </a:p>
          <a:p>
            <a:pPr algn="ctr"/>
            <a:r>
              <a:rPr lang="en-US" sz="1400" dirty="0">
                <a:solidFill>
                  <a:schemeClr val="bg1"/>
                </a:solidFill>
                <a:latin typeface="Arial" pitchFamily="34" charset="0"/>
                <a:cs typeface="Arial" pitchFamily="34" charset="0"/>
              </a:rPr>
              <a:t>with a trusted friend</a:t>
            </a:r>
          </a:p>
        </p:txBody>
      </p:sp>
      <p:sp>
        <p:nvSpPr>
          <p:cNvPr id="14" name="TextBox 13"/>
          <p:cNvSpPr txBox="1"/>
          <p:nvPr/>
        </p:nvSpPr>
        <p:spPr>
          <a:xfrm>
            <a:off x="4072650" y="2500312"/>
            <a:ext cx="1674162" cy="954107"/>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Use ‘I’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statements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instead of </a:t>
            </a:r>
          </a:p>
          <a:p>
            <a:pPr algn="ctr"/>
            <a:r>
              <a:rPr lang="en-US" sz="1400" dirty="0">
                <a:solidFill>
                  <a:schemeClr val="bg1"/>
                </a:solidFill>
                <a:latin typeface="Arial" pitchFamily="34" charset="0"/>
                <a:cs typeface="Arial" pitchFamily="34" charset="0"/>
              </a:rPr>
              <a:t>‘you’</a:t>
            </a:r>
          </a:p>
        </p:txBody>
      </p:sp>
      <p:sp>
        <p:nvSpPr>
          <p:cNvPr id="15" name="TextBox 14"/>
          <p:cNvSpPr txBox="1"/>
          <p:nvPr/>
        </p:nvSpPr>
        <p:spPr>
          <a:xfrm>
            <a:off x="5683325" y="1261582"/>
            <a:ext cx="1571636" cy="738664"/>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Encourage respectful open conversations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714362"/>
            <a:ext cx="4214842" cy="642941"/>
          </a:xfrm>
        </p:spPr>
        <p:txBody>
          <a:bodyPr>
            <a:noAutofit/>
          </a:bodyPr>
          <a:lstStyle/>
          <a:p>
            <a:r>
              <a:rPr lang="en-US" dirty="0"/>
              <a:t>Independence</a:t>
            </a:r>
          </a:p>
        </p:txBody>
      </p:sp>
      <p:sp>
        <p:nvSpPr>
          <p:cNvPr id="3" name="Content Placeholder 2"/>
          <p:cNvSpPr>
            <a:spLocks noGrp="1"/>
          </p:cNvSpPr>
          <p:nvPr>
            <p:ph idx="1"/>
          </p:nvPr>
        </p:nvSpPr>
        <p:spPr>
          <a:xfrm>
            <a:off x="642910" y="1500180"/>
            <a:ext cx="3286148" cy="1500198"/>
          </a:xfrm>
        </p:spPr>
        <p:txBody>
          <a:bodyPr>
            <a:normAutofit/>
          </a:bodyPr>
          <a:lstStyle/>
          <a:p>
            <a:r>
              <a:rPr lang="en-US" dirty="0"/>
              <a:t>Embracing new ways of working can empower your team to truly own how they accomplish objectives, allowing you all to be a little more self-directed.</a:t>
            </a:r>
            <a:endParaRPr lang="en-US" sz="1300" dirty="0"/>
          </a:p>
        </p:txBody>
      </p:sp>
      <p:sp>
        <p:nvSpPr>
          <p:cNvPr id="9" name="Oval 8"/>
          <p:cNvSpPr/>
          <p:nvPr/>
        </p:nvSpPr>
        <p:spPr>
          <a:xfrm>
            <a:off x="5611887" y="785800"/>
            <a:ext cx="1710469" cy="1710468"/>
          </a:xfrm>
          <a:prstGeom prst="ellipse">
            <a:avLst/>
          </a:prstGeom>
          <a:solidFill>
            <a:srgbClr val="A45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40251" y="2143122"/>
            <a:ext cx="1710469" cy="1710468"/>
          </a:xfrm>
          <a:prstGeom prst="ellipse">
            <a:avLst/>
          </a:prstGeom>
          <a:solidFill>
            <a:srgbClr val="A45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26333" y="2500312"/>
            <a:ext cx="1710469" cy="1710468"/>
          </a:xfrm>
          <a:prstGeom prst="ellipse">
            <a:avLst/>
          </a:prstGeom>
          <a:solidFill>
            <a:srgbClr val="A45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834284" y="2895576"/>
            <a:ext cx="1714512" cy="954107"/>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Not feeling confident to act? Pilot test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your idea</a:t>
            </a:r>
          </a:p>
        </p:txBody>
      </p:sp>
      <p:sp>
        <p:nvSpPr>
          <p:cNvPr id="14" name="TextBox 13"/>
          <p:cNvSpPr txBox="1"/>
          <p:nvPr/>
        </p:nvSpPr>
        <p:spPr>
          <a:xfrm>
            <a:off x="4040251" y="2714626"/>
            <a:ext cx="1714512" cy="523220"/>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Create space for others to shine</a:t>
            </a:r>
          </a:p>
        </p:txBody>
      </p:sp>
      <p:sp>
        <p:nvSpPr>
          <p:cNvPr id="15" name="TextBox 14"/>
          <p:cNvSpPr txBox="1"/>
          <p:nvPr/>
        </p:nvSpPr>
        <p:spPr>
          <a:xfrm>
            <a:off x="5683325" y="1071552"/>
            <a:ext cx="1571636" cy="1169551"/>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Post-mortem a recent decision you made. What can you learn for next time?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642924"/>
            <a:ext cx="3714776" cy="1069983"/>
          </a:xfrm>
        </p:spPr>
        <p:txBody>
          <a:bodyPr>
            <a:noAutofit/>
          </a:bodyPr>
          <a:lstStyle/>
          <a:p>
            <a:r>
              <a:rPr lang="en-US" dirty="0"/>
              <a:t>Interpersonal Relationships</a:t>
            </a:r>
          </a:p>
        </p:txBody>
      </p:sp>
      <p:sp>
        <p:nvSpPr>
          <p:cNvPr id="3" name="Content Placeholder 2"/>
          <p:cNvSpPr>
            <a:spLocks noGrp="1"/>
          </p:cNvSpPr>
          <p:nvPr>
            <p:ph idx="1"/>
          </p:nvPr>
        </p:nvSpPr>
        <p:spPr>
          <a:xfrm>
            <a:off x="642910" y="1785932"/>
            <a:ext cx="3500462" cy="1214446"/>
          </a:xfrm>
        </p:spPr>
        <p:txBody>
          <a:bodyPr>
            <a:normAutofit/>
          </a:bodyPr>
          <a:lstStyle/>
          <a:p>
            <a:r>
              <a:rPr lang="en-US" dirty="0"/>
              <a:t>Deepen your interpersonal relationships. Build stronger, more meaningful connections while increasing the engagement and productivity of your team.</a:t>
            </a:r>
            <a:endParaRPr lang="en-US" sz="1300" dirty="0"/>
          </a:p>
        </p:txBody>
      </p:sp>
      <p:sp>
        <p:nvSpPr>
          <p:cNvPr id="9" name="Oval 8"/>
          <p:cNvSpPr/>
          <p:nvPr/>
        </p:nvSpPr>
        <p:spPr>
          <a:xfrm>
            <a:off x="5611887" y="785800"/>
            <a:ext cx="1710469" cy="1710468"/>
          </a:xfrm>
          <a:prstGeom prst="ellipse">
            <a:avLst/>
          </a:prstGeom>
          <a:solidFill>
            <a:srgbClr val="B19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40251" y="2143122"/>
            <a:ext cx="1710469" cy="1710468"/>
          </a:xfrm>
          <a:prstGeom prst="ellipse">
            <a:avLst/>
          </a:prstGeom>
          <a:solidFill>
            <a:srgbClr val="B19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26333" y="2500312"/>
            <a:ext cx="1710469" cy="1710468"/>
          </a:xfrm>
          <a:prstGeom prst="ellipse">
            <a:avLst/>
          </a:prstGeom>
          <a:solidFill>
            <a:srgbClr val="B19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826333" y="2992427"/>
            <a:ext cx="1714512" cy="738664"/>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Laughter relieves stress and acts as social glue</a:t>
            </a:r>
          </a:p>
        </p:txBody>
      </p:sp>
      <p:sp>
        <p:nvSpPr>
          <p:cNvPr id="14" name="TextBox 13"/>
          <p:cNvSpPr txBox="1"/>
          <p:nvPr/>
        </p:nvSpPr>
        <p:spPr>
          <a:xfrm>
            <a:off x="4040251" y="2500312"/>
            <a:ext cx="1714512" cy="954107"/>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Swap stories of imperfection; be transparent about your </a:t>
            </a:r>
            <a:r>
              <a:rPr lang="en-US" sz="1400" dirty="0" err="1">
                <a:solidFill>
                  <a:schemeClr val="bg1"/>
                </a:solidFill>
                <a:latin typeface="Arial" pitchFamily="34" charset="0"/>
                <a:cs typeface="Arial" pitchFamily="34" charset="0"/>
              </a:rPr>
              <a:t>learnings</a:t>
            </a:r>
            <a:endParaRPr lang="en-US" sz="1400" dirty="0">
              <a:solidFill>
                <a:schemeClr val="bg1"/>
              </a:solidFill>
              <a:latin typeface="Arial" pitchFamily="34" charset="0"/>
              <a:cs typeface="Arial" pitchFamily="34" charset="0"/>
            </a:endParaRPr>
          </a:p>
        </p:txBody>
      </p:sp>
      <p:sp>
        <p:nvSpPr>
          <p:cNvPr id="15" name="TextBox 14"/>
          <p:cNvSpPr txBox="1"/>
          <p:nvPr/>
        </p:nvSpPr>
        <p:spPr>
          <a:xfrm>
            <a:off x="5683325" y="1261582"/>
            <a:ext cx="1571636" cy="738664"/>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Set up frequent 15-minute chats or check-ins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Empathy</a:t>
            </a:r>
          </a:p>
        </p:txBody>
      </p:sp>
      <p:sp>
        <p:nvSpPr>
          <p:cNvPr id="3" name="Content Placeholder 2"/>
          <p:cNvSpPr>
            <a:spLocks noGrp="1"/>
          </p:cNvSpPr>
          <p:nvPr>
            <p:ph idx="1"/>
          </p:nvPr>
        </p:nvSpPr>
        <p:spPr>
          <a:xfrm>
            <a:off x="642909" y="1500180"/>
            <a:ext cx="3571281" cy="1500198"/>
          </a:xfrm>
        </p:spPr>
        <p:txBody>
          <a:bodyPr>
            <a:normAutofit/>
          </a:bodyPr>
          <a:lstStyle/>
          <a:p>
            <a:r>
              <a:rPr lang="en-US" dirty="0"/>
              <a:t>Investing the time to truly grasp how someone is coping is to develop genuine compassion for their personal experiences. Especially when the pressure is on, carve out time to:</a:t>
            </a:r>
          </a:p>
        </p:txBody>
      </p:sp>
      <p:sp>
        <p:nvSpPr>
          <p:cNvPr id="9" name="Oval 8"/>
          <p:cNvSpPr/>
          <p:nvPr/>
        </p:nvSpPr>
        <p:spPr>
          <a:xfrm>
            <a:off x="5611887" y="785800"/>
            <a:ext cx="1710469" cy="1710468"/>
          </a:xfrm>
          <a:prstGeom prst="ellipse">
            <a:avLst/>
          </a:prstGeom>
          <a:solidFill>
            <a:srgbClr val="B19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40251" y="2143122"/>
            <a:ext cx="1710469" cy="1710468"/>
          </a:xfrm>
          <a:prstGeom prst="ellipse">
            <a:avLst/>
          </a:prstGeom>
          <a:solidFill>
            <a:srgbClr val="B19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26333" y="2500312"/>
            <a:ext cx="1710469" cy="1710468"/>
          </a:xfrm>
          <a:prstGeom prst="ellipse">
            <a:avLst/>
          </a:prstGeom>
          <a:solidFill>
            <a:srgbClr val="B19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834284" y="2984476"/>
            <a:ext cx="1714512" cy="738664"/>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Find the right words to relate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and reassure</a:t>
            </a:r>
          </a:p>
        </p:txBody>
      </p:sp>
      <p:sp>
        <p:nvSpPr>
          <p:cNvPr id="14" name="TextBox 13"/>
          <p:cNvSpPr txBox="1"/>
          <p:nvPr/>
        </p:nvSpPr>
        <p:spPr>
          <a:xfrm>
            <a:off x="4040251" y="2610953"/>
            <a:ext cx="1714512" cy="738664"/>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Offer help. Including non-work related tasks.</a:t>
            </a:r>
          </a:p>
        </p:txBody>
      </p:sp>
      <p:sp>
        <p:nvSpPr>
          <p:cNvPr id="15" name="TextBox 14"/>
          <p:cNvSpPr txBox="1"/>
          <p:nvPr/>
        </p:nvSpPr>
        <p:spPr>
          <a:xfrm>
            <a:off x="5683325" y="1357304"/>
            <a:ext cx="1571636" cy="523220"/>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Ask: “How are you feeling?”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644511"/>
            <a:ext cx="3714776" cy="1069983"/>
          </a:xfrm>
        </p:spPr>
        <p:txBody>
          <a:bodyPr>
            <a:noAutofit/>
          </a:bodyPr>
          <a:lstStyle/>
          <a:p>
            <a:r>
              <a:rPr lang="en-US" dirty="0"/>
              <a:t>Social Responsibility</a:t>
            </a:r>
          </a:p>
        </p:txBody>
      </p:sp>
      <p:sp>
        <p:nvSpPr>
          <p:cNvPr id="3" name="Content Placeholder 2"/>
          <p:cNvSpPr>
            <a:spLocks noGrp="1"/>
          </p:cNvSpPr>
          <p:nvPr>
            <p:ph idx="1"/>
          </p:nvPr>
        </p:nvSpPr>
        <p:spPr/>
        <p:txBody>
          <a:bodyPr>
            <a:normAutofit/>
          </a:bodyPr>
          <a:lstStyle/>
          <a:p>
            <a:r>
              <a:rPr lang="en-US" dirty="0"/>
              <a:t>As a leader and responsive ambassador of the larger team, acting in the interests that go beyond yourself ensures you all succeed.</a:t>
            </a:r>
          </a:p>
        </p:txBody>
      </p:sp>
      <p:sp>
        <p:nvSpPr>
          <p:cNvPr id="9" name="Oval 8"/>
          <p:cNvSpPr/>
          <p:nvPr/>
        </p:nvSpPr>
        <p:spPr>
          <a:xfrm>
            <a:off x="5611887" y="785800"/>
            <a:ext cx="1710469" cy="1710468"/>
          </a:xfrm>
          <a:prstGeom prst="ellipse">
            <a:avLst/>
          </a:prstGeom>
          <a:solidFill>
            <a:srgbClr val="B19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40251" y="2143122"/>
            <a:ext cx="1710469" cy="1710468"/>
          </a:xfrm>
          <a:prstGeom prst="ellipse">
            <a:avLst/>
          </a:prstGeom>
          <a:solidFill>
            <a:srgbClr val="B19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26333" y="2500312"/>
            <a:ext cx="1710469" cy="1710468"/>
          </a:xfrm>
          <a:prstGeom prst="ellipse">
            <a:avLst/>
          </a:prstGeom>
          <a:solidFill>
            <a:srgbClr val="B19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826333" y="2832089"/>
            <a:ext cx="1714512" cy="954107"/>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Renew communication with lost contacts/</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networks</a:t>
            </a:r>
          </a:p>
        </p:txBody>
      </p:sp>
      <p:sp>
        <p:nvSpPr>
          <p:cNvPr id="14" name="TextBox 13"/>
          <p:cNvSpPr txBox="1"/>
          <p:nvPr/>
        </p:nvSpPr>
        <p:spPr>
          <a:xfrm>
            <a:off x="4040251" y="2530435"/>
            <a:ext cx="1714512" cy="954107"/>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Do your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objectives connect to the broader </a:t>
            </a:r>
          </a:p>
          <a:p>
            <a:pPr algn="ctr"/>
            <a:r>
              <a:rPr lang="en-US" sz="1400" dirty="0">
                <a:solidFill>
                  <a:schemeClr val="bg1"/>
                </a:solidFill>
                <a:latin typeface="Arial" pitchFamily="34" charset="0"/>
                <a:cs typeface="Arial" pitchFamily="34" charset="0"/>
              </a:rPr>
              <a:t>vision?</a:t>
            </a:r>
          </a:p>
        </p:txBody>
      </p:sp>
      <p:sp>
        <p:nvSpPr>
          <p:cNvPr id="15" name="TextBox 14"/>
          <p:cNvSpPr txBox="1"/>
          <p:nvPr/>
        </p:nvSpPr>
        <p:spPr>
          <a:xfrm>
            <a:off x="5691276" y="952408"/>
            <a:ext cx="1571636" cy="1384995"/>
          </a:xfrm>
          <a:prstGeom prst="rect">
            <a:avLst/>
          </a:prstGeom>
          <a:noFill/>
        </p:spPr>
        <p:txBody>
          <a:bodyPr wrap="square" rtlCol="0">
            <a:spAutoFit/>
          </a:bodyPr>
          <a:lstStyle/>
          <a:p>
            <a:pPr algn="ctr"/>
            <a:r>
              <a:rPr lang="en-US" sz="1400" dirty="0">
                <a:solidFill>
                  <a:schemeClr val="bg1"/>
                </a:solidFill>
                <a:latin typeface="Arial" pitchFamily="34" charset="0"/>
                <a:cs typeface="Arial" pitchFamily="34" charset="0"/>
              </a:rPr>
              <a:t>Every bit of support counts. Brainstorm activities that you can all </a:t>
            </a:r>
            <a:br>
              <a:rPr lang="en-US" sz="1400" dirty="0">
                <a:solidFill>
                  <a:schemeClr val="bg1"/>
                </a:solidFill>
                <a:latin typeface="Arial" pitchFamily="34" charset="0"/>
                <a:cs typeface="Arial" pitchFamily="34" charset="0"/>
              </a:rPr>
            </a:br>
            <a:r>
              <a:rPr lang="en-US" sz="1400" dirty="0">
                <a:solidFill>
                  <a:schemeClr val="bg1"/>
                </a:solidFill>
                <a:latin typeface="Arial" pitchFamily="34" charset="0"/>
                <a:cs typeface="Arial" pitchFamily="34" charset="0"/>
              </a:rPr>
              <a:t>engage in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5CC6302968F324B984B97CAEE56FE58" ma:contentTypeVersion="2" ma:contentTypeDescription="Create a new document." ma:contentTypeScope="" ma:versionID="9ba1a36c603f0195b97cc654f8f1d1b5">
  <xsd:schema xmlns:xsd="http://www.w3.org/2001/XMLSchema" xmlns:xs="http://www.w3.org/2001/XMLSchema" xmlns:p="http://schemas.microsoft.com/office/2006/metadata/properties" xmlns:ns2="467c7ec7-55dd-4d37-9d97-99209053a9f8" targetNamespace="http://schemas.microsoft.com/office/2006/metadata/properties" ma:root="true" ma:fieldsID="06d3a4a62c20b400ee6c0fee9680e47f" ns2:_="">
    <xsd:import namespace="467c7ec7-55dd-4d37-9d97-99209053a9f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7c7ec7-55dd-4d37-9d97-99209053a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209B3F-C899-4935-AF9C-7346410773C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4384E5A-D9CB-4D4F-9DDA-966804FF121B}">
  <ds:schemaRefs>
    <ds:schemaRef ds:uri="http://schemas.microsoft.com/sharepoint/v3/contenttype/forms"/>
  </ds:schemaRefs>
</ds:datastoreItem>
</file>

<file path=customXml/itemProps3.xml><?xml version="1.0" encoding="utf-8"?>
<ds:datastoreItem xmlns:ds="http://schemas.openxmlformats.org/officeDocument/2006/customXml" ds:itemID="{CE49AAB9-01D7-4CDB-AFD0-BCCBC50FAD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7c7ec7-55dd-4d37-9d97-99209053a9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250</TotalTime>
  <Words>937</Words>
  <Application>Microsoft Office PowerPoint</Application>
  <PresentationFormat>On-screen Show (16:9)</PresentationFormat>
  <Paragraphs>88</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Self-Regard</vt:lpstr>
      <vt:lpstr>Self-Actualization</vt:lpstr>
      <vt:lpstr>Emotional  Self-Awareness</vt:lpstr>
      <vt:lpstr>Emotional Expression</vt:lpstr>
      <vt:lpstr>Assertiveness</vt:lpstr>
      <vt:lpstr>Independence</vt:lpstr>
      <vt:lpstr>Interpersonal Relationships</vt:lpstr>
      <vt:lpstr>Empathy</vt:lpstr>
      <vt:lpstr>Social Responsibility</vt:lpstr>
      <vt:lpstr>Problem Solving</vt:lpstr>
      <vt:lpstr>Reality Testing</vt:lpstr>
      <vt:lpstr>Impulse Control</vt:lpstr>
      <vt:lpstr>Flexibility</vt:lpstr>
      <vt:lpstr>Stress Tolerance</vt:lpstr>
      <vt:lpstr>Optimism</vt:lpstr>
      <vt:lpstr>Well-Being/Happiness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 Mo</dc:creator>
  <cp:lastModifiedBy>Brenda Abdilla</cp:lastModifiedBy>
  <cp:revision>71</cp:revision>
  <dcterms:created xsi:type="dcterms:W3CDTF">2020-06-09T17:31:01Z</dcterms:created>
  <dcterms:modified xsi:type="dcterms:W3CDTF">2021-10-19T12:25:42Z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0x01010075CC6302968F324B984B97CAEE56FE58</vt:lpwstr>
  </property>
</Properties>
</file>